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4" r:id="rId6"/>
    <p:sldId id="260" r:id="rId7"/>
    <p:sldId id="261"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55" d="100"/>
          <a:sy n="55" d="100"/>
        </p:scale>
        <p:origin x="307"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30EA9B-1499-4ADB-ABFA-DACC19AFA97E}" type="datetimeFigureOut">
              <a:rPr lang="en-US" smtClean="0"/>
              <a:t>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B6FF5C-F421-401C-86DB-EA0C09F1968F}" type="slidenum">
              <a:rPr lang="en-US" smtClean="0"/>
              <a:t>‹#›</a:t>
            </a:fld>
            <a:endParaRPr lang="en-US"/>
          </a:p>
        </p:txBody>
      </p:sp>
    </p:spTree>
    <p:extLst>
      <p:ext uri="{BB962C8B-B14F-4D97-AF65-F5344CB8AC3E}">
        <p14:creationId xmlns:p14="http://schemas.microsoft.com/office/powerpoint/2010/main" val="721245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1</a:t>
            </a:fld>
            <a:endParaRPr lang="en-US"/>
          </a:p>
        </p:txBody>
      </p:sp>
    </p:spTree>
    <p:extLst>
      <p:ext uri="{BB962C8B-B14F-4D97-AF65-F5344CB8AC3E}">
        <p14:creationId xmlns:p14="http://schemas.microsoft.com/office/powerpoint/2010/main" val="2549772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10</a:t>
            </a:fld>
            <a:endParaRPr lang="en-US"/>
          </a:p>
        </p:txBody>
      </p:sp>
    </p:spTree>
    <p:extLst>
      <p:ext uri="{BB962C8B-B14F-4D97-AF65-F5344CB8AC3E}">
        <p14:creationId xmlns:p14="http://schemas.microsoft.com/office/powerpoint/2010/main" val="1784634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11</a:t>
            </a:fld>
            <a:endParaRPr lang="en-US"/>
          </a:p>
        </p:txBody>
      </p:sp>
    </p:spTree>
    <p:extLst>
      <p:ext uri="{BB962C8B-B14F-4D97-AF65-F5344CB8AC3E}">
        <p14:creationId xmlns:p14="http://schemas.microsoft.com/office/powerpoint/2010/main" val="1877365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12</a:t>
            </a:fld>
            <a:endParaRPr lang="en-US"/>
          </a:p>
        </p:txBody>
      </p:sp>
    </p:spTree>
    <p:extLst>
      <p:ext uri="{BB962C8B-B14F-4D97-AF65-F5344CB8AC3E}">
        <p14:creationId xmlns:p14="http://schemas.microsoft.com/office/powerpoint/2010/main" val="262409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2</a:t>
            </a:fld>
            <a:endParaRPr lang="en-US"/>
          </a:p>
        </p:txBody>
      </p:sp>
    </p:spTree>
    <p:extLst>
      <p:ext uri="{BB962C8B-B14F-4D97-AF65-F5344CB8AC3E}">
        <p14:creationId xmlns:p14="http://schemas.microsoft.com/office/powerpoint/2010/main" val="956023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3</a:t>
            </a:fld>
            <a:endParaRPr lang="en-US"/>
          </a:p>
        </p:txBody>
      </p:sp>
    </p:spTree>
    <p:extLst>
      <p:ext uri="{BB962C8B-B14F-4D97-AF65-F5344CB8AC3E}">
        <p14:creationId xmlns:p14="http://schemas.microsoft.com/office/powerpoint/2010/main" val="3630132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4</a:t>
            </a:fld>
            <a:endParaRPr lang="en-US"/>
          </a:p>
        </p:txBody>
      </p:sp>
    </p:spTree>
    <p:extLst>
      <p:ext uri="{BB962C8B-B14F-4D97-AF65-F5344CB8AC3E}">
        <p14:creationId xmlns:p14="http://schemas.microsoft.com/office/powerpoint/2010/main" val="494075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5</a:t>
            </a:fld>
            <a:endParaRPr lang="en-US"/>
          </a:p>
        </p:txBody>
      </p:sp>
    </p:spTree>
    <p:extLst>
      <p:ext uri="{BB962C8B-B14F-4D97-AF65-F5344CB8AC3E}">
        <p14:creationId xmlns:p14="http://schemas.microsoft.com/office/powerpoint/2010/main" val="1389043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6</a:t>
            </a:fld>
            <a:endParaRPr lang="en-US"/>
          </a:p>
        </p:txBody>
      </p:sp>
    </p:spTree>
    <p:extLst>
      <p:ext uri="{BB962C8B-B14F-4D97-AF65-F5344CB8AC3E}">
        <p14:creationId xmlns:p14="http://schemas.microsoft.com/office/powerpoint/2010/main" val="1749593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7</a:t>
            </a:fld>
            <a:endParaRPr lang="en-US"/>
          </a:p>
        </p:txBody>
      </p:sp>
    </p:spTree>
    <p:extLst>
      <p:ext uri="{BB962C8B-B14F-4D97-AF65-F5344CB8AC3E}">
        <p14:creationId xmlns:p14="http://schemas.microsoft.com/office/powerpoint/2010/main" val="3364033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8</a:t>
            </a:fld>
            <a:endParaRPr lang="en-US"/>
          </a:p>
        </p:txBody>
      </p:sp>
    </p:spTree>
    <p:extLst>
      <p:ext uri="{BB962C8B-B14F-4D97-AF65-F5344CB8AC3E}">
        <p14:creationId xmlns:p14="http://schemas.microsoft.com/office/powerpoint/2010/main" val="427422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FF5C-F421-401C-86DB-EA0C09F1968F}" type="slidenum">
              <a:rPr lang="en-US" smtClean="0"/>
              <a:t>9</a:t>
            </a:fld>
            <a:endParaRPr lang="en-US"/>
          </a:p>
        </p:txBody>
      </p:sp>
    </p:spTree>
    <p:extLst>
      <p:ext uri="{BB962C8B-B14F-4D97-AF65-F5344CB8AC3E}">
        <p14:creationId xmlns:p14="http://schemas.microsoft.com/office/powerpoint/2010/main" val="23519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37702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353037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F8763-3A75-4579-BB43-18E55913BCE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738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892160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F8763-3A75-4579-BB43-18E55913BCE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5788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4197501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3423060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162623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599123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989D59-5B68-4C6E-9DFC-FF969AF1C37A}"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2676971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424185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989D59-5B68-4C6E-9DFC-FF969AF1C37A}"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197927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989D59-5B68-4C6E-9DFC-FF969AF1C37A}"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133106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989D59-5B68-4C6E-9DFC-FF969AF1C37A}"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4108496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69334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989D59-5B68-4C6E-9DFC-FF969AF1C37A}"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F8763-3A75-4579-BB43-18E55913BCEA}" type="slidenum">
              <a:rPr lang="en-US" smtClean="0"/>
              <a:t>‹#›</a:t>
            </a:fld>
            <a:endParaRPr lang="en-US"/>
          </a:p>
        </p:txBody>
      </p:sp>
    </p:spTree>
    <p:extLst>
      <p:ext uri="{BB962C8B-B14F-4D97-AF65-F5344CB8AC3E}">
        <p14:creationId xmlns:p14="http://schemas.microsoft.com/office/powerpoint/2010/main" val="31803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9989D59-5B68-4C6E-9DFC-FF969AF1C37A}" type="datetimeFigureOut">
              <a:rPr lang="en-US" smtClean="0"/>
              <a:t>1/27/2016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77F8763-3A75-4579-BB43-18E55913BCEA}" type="slidenum">
              <a:rPr lang="en-US" smtClean="0"/>
              <a:t>‹#›</a:t>
            </a:fld>
            <a:endParaRPr lang="en-US"/>
          </a:p>
        </p:txBody>
      </p:sp>
    </p:spTree>
    <p:extLst>
      <p:ext uri="{BB962C8B-B14F-4D97-AF65-F5344CB8AC3E}">
        <p14:creationId xmlns:p14="http://schemas.microsoft.com/office/powerpoint/2010/main" val="597570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72918" y="1685241"/>
            <a:ext cx="9144000" cy="2724621"/>
          </a:xfrm>
        </p:spPr>
        <p:txBody>
          <a:bodyPr>
            <a:noAutofit/>
          </a:bodyPr>
          <a:lstStyle/>
          <a:p>
            <a:r>
              <a:rPr lang="en-US" sz="6600" b="1" dirty="0"/>
              <a:t>Roswell Rotary Club</a:t>
            </a:r>
            <a:br>
              <a:rPr lang="en-US" sz="6600" b="1" dirty="0"/>
            </a:br>
            <a:r>
              <a:rPr lang="en-US" sz="6600" b="1" dirty="0"/>
              <a:t>New Membership Process</a:t>
            </a:r>
            <a:endParaRPr lang="en-US" sz="6600"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spTree>
    <p:extLst>
      <p:ext uri="{BB962C8B-B14F-4D97-AF65-F5344CB8AC3E}">
        <p14:creationId xmlns:p14="http://schemas.microsoft.com/office/powerpoint/2010/main" val="2106212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032000" y="1627153"/>
            <a:ext cx="9144000" cy="5047691"/>
          </a:xfrm>
        </p:spPr>
        <p:txBody>
          <a:bodyPr>
            <a:normAutofit/>
          </a:bodyPr>
          <a:lstStyle/>
          <a:p>
            <a:r>
              <a:rPr lang="en-US" sz="3200" u="sng" dirty="0">
                <a:latin typeface="Calibri" panose="020F0502020204030204" pitchFamily="34" charset="0"/>
              </a:rPr>
              <a:t>New Membership Process </a:t>
            </a:r>
            <a:r>
              <a:rPr lang="en-US" sz="3200" u="sng" dirty="0" smtClean="0">
                <a:latin typeface="Calibri" panose="020F0502020204030204" pitchFamily="34" charset="0"/>
              </a:rPr>
              <a:t>Outline (Continued)</a:t>
            </a:r>
            <a:endParaRPr lang="en-US" sz="3200" u="sng" dirty="0">
              <a:latin typeface="Calibri" panose="020F0502020204030204" pitchFamily="34" charset="0"/>
            </a:endParaRPr>
          </a:p>
          <a:p>
            <a:pPr algn="l"/>
            <a:endParaRPr lang="en-US" i="1" dirty="0">
              <a:latin typeface="Calibri" panose="020F0502020204030204" pitchFamily="34" charset="0"/>
            </a:endParaRPr>
          </a:p>
          <a:p>
            <a:pPr marL="342900" indent="-342900" algn="l">
              <a:buFont typeface="Arial" panose="020B0604020202020204" pitchFamily="34" charset="0"/>
              <a:buChar char="•"/>
            </a:pPr>
            <a:r>
              <a:rPr lang="en-US" sz="2000" dirty="0" smtClean="0">
                <a:latin typeface="Calibri" panose="020F0502020204030204" pitchFamily="34" charset="0"/>
              </a:rPr>
              <a:t>The Membership Director presents completed Proposed Membership Recommendation Forms to the Membership Committee for consideration.</a:t>
            </a:r>
          </a:p>
          <a:p>
            <a:pPr marL="342900" indent="-342900" algn="l">
              <a:buFont typeface="Arial" panose="020B0604020202020204" pitchFamily="34" charset="0"/>
              <a:buChar char="•"/>
            </a:pPr>
            <a:r>
              <a:rPr lang="en-US" sz="2000" dirty="0" smtClean="0">
                <a:latin typeface="Calibri" panose="020F0502020204030204" pitchFamily="34" charset="0"/>
              </a:rPr>
              <a:t>The Membership Committee meets on the 3</a:t>
            </a:r>
            <a:r>
              <a:rPr lang="en-US" sz="2000" baseline="30000" dirty="0" smtClean="0">
                <a:latin typeface="Calibri" panose="020F0502020204030204" pitchFamily="34" charset="0"/>
              </a:rPr>
              <a:t>rd</a:t>
            </a:r>
            <a:r>
              <a:rPr lang="en-US" sz="2000" dirty="0" smtClean="0">
                <a:latin typeface="Calibri" panose="020F0502020204030204" pitchFamily="34" charset="0"/>
              </a:rPr>
              <a:t> Thursday of each month to discuss pending Membership Recommendation Forms. The Committee will use any number of procedures to evaluate the Proposed member. Examples include:</a:t>
            </a:r>
          </a:p>
          <a:p>
            <a:pPr marL="800100" lvl="1" indent="-342900" algn="l">
              <a:buFont typeface="Wingdings" panose="05000000000000000000" pitchFamily="2" charset="2"/>
              <a:buChar char="q"/>
            </a:pPr>
            <a:r>
              <a:rPr lang="en-US" sz="2000" dirty="0" smtClean="0">
                <a:latin typeface="Calibri" panose="020F0502020204030204" pitchFamily="34" charset="0"/>
              </a:rPr>
              <a:t>Review and discussion of the contents of the Recommendation Form</a:t>
            </a:r>
          </a:p>
          <a:p>
            <a:pPr marL="800100" lvl="1" indent="-342900" algn="l">
              <a:buFont typeface="Wingdings" panose="05000000000000000000" pitchFamily="2" charset="2"/>
              <a:buChar char="q"/>
            </a:pPr>
            <a:r>
              <a:rPr lang="en-US" sz="2000" dirty="0">
                <a:latin typeface="Calibri" panose="020F0502020204030204" pitchFamily="34" charset="0"/>
              </a:rPr>
              <a:t>Interviewing the proposed member and/or sponsor</a:t>
            </a:r>
          </a:p>
          <a:p>
            <a:pPr marL="800100" lvl="1" indent="-342900" algn="l">
              <a:buFont typeface="Wingdings" panose="05000000000000000000" pitchFamily="2" charset="2"/>
              <a:buChar char="q"/>
            </a:pPr>
            <a:r>
              <a:rPr lang="en-US" sz="2000" dirty="0" smtClean="0">
                <a:latin typeface="Calibri" panose="020F0502020204030204" pitchFamily="34" charset="0"/>
              </a:rPr>
              <a:t>Interviewing </a:t>
            </a:r>
            <a:r>
              <a:rPr lang="en-US" sz="2000" dirty="0">
                <a:latin typeface="Calibri" panose="020F0502020204030204" pitchFamily="34" charset="0"/>
              </a:rPr>
              <a:t>other Club members at large or of the same vocational classification</a:t>
            </a:r>
          </a:p>
          <a:p>
            <a:pPr marL="800100" lvl="1" indent="-342900" algn="l">
              <a:buFont typeface="Wingdings" panose="05000000000000000000" pitchFamily="2" charset="2"/>
              <a:buChar char="q"/>
            </a:pPr>
            <a:endParaRPr lang="en-US" i="1" dirty="0" smtClean="0"/>
          </a:p>
          <a:p>
            <a:pPr marL="800100" lvl="1" indent="-342900" algn="l">
              <a:buFont typeface="Wingdings" panose="05000000000000000000" pitchFamily="2" charset="2"/>
              <a:buChar char="q"/>
            </a:pPr>
            <a:endParaRPr lang="en-US" dirty="0" smtClean="0"/>
          </a:p>
          <a:p>
            <a:pPr marL="800100" lvl="1" indent="-342900" algn="l">
              <a:buFont typeface="Wingdings" panose="05000000000000000000" pitchFamily="2" charset="2"/>
              <a:buChar char="q"/>
            </a:pPr>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4113284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092960" y="1759233"/>
            <a:ext cx="9144000" cy="4072607"/>
          </a:xfrm>
        </p:spPr>
        <p:txBody>
          <a:bodyPr>
            <a:normAutofit/>
          </a:bodyPr>
          <a:lstStyle/>
          <a:p>
            <a:r>
              <a:rPr lang="en-US" sz="3200" u="sng" dirty="0">
                <a:latin typeface="Calibri" panose="020F0502020204030204" pitchFamily="34" charset="0"/>
              </a:rPr>
              <a:t>New Membership Process </a:t>
            </a:r>
            <a:r>
              <a:rPr lang="en-US" sz="3200" u="sng" dirty="0" smtClean="0">
                <a:latin typeface="Calibri" panose="020F0502020204030204" pitchFamily="34" charset="0"/>
              </a:rPr>
              <a:t>Outline (Continued)</a:t>
            </a:r>
            <a:endParaRPr lang="en-US" sz="3200" u="sng" dirty="0">
              <a:latin typeface="Calibri" panose="020F0502020204030204" pitchFamily="34" charset="0"/>
            </a:endParaRPr>
          </a:p>
          <a:p>
            <a:pPr algn="l"/>
            <a:endParaRPr lang="en-US" i="1" dirty="0">
              <a:latin typeface="Calibri" panose="020F0502020204030204" pitchFamily="34" charset="0"/>
            </a:endParaRPr>
          </a:p>
          <a:p>
            <a:pPr marL="342900" indent="-342900" algn="l">
              <a:buFont typeface="Arial" panose="020B0604020202020204" pitchFamily="34" charset="0"/>
              <a:buChar char="•"/>
            </a:pPr>
            <a:r>
              <a:rPr lang="en-US" sz="2000" dirty="0" smtClean="0">
                <a:latin typeface="Calibri" panose="020F0502020204030204" pitchFamily="34" charset="0"/>
              </a:rPr>
              <a:t>If </a:t>
            </a:r>
            <a:r>
              <a:rPr lang="en-US" sz="2000" dirty="0">
                <a:latin typeface="Calibri" panose="020F0502020204030204" pitchFamily="34" charset="0"/>
              </a:rPr>
              <a:t>not approved, the Sponsor will be notified as to the specifics of the committee’s </a:t>
            </a:r>
            <a:r>
              <a:rPr lang="en-US" sz="2000" dirty="0" smtClean="0">
                <a:latin typeface="Calibri" panose="020F0502020204030204" pitchFamily="34" charset="0"/>
              </a:rPr>
              <a:t>decision.</a:t>
            </a:r>
          </a:p>
          <a:p>
            <a:pPr marL="342900" indent="-342900" algn="l">
              <a:buFont typeface="Arial" panose="020B0604020202020204" pitchFamily="34" charset="0"/>
              <a:buChar char="•"/>
            </a:pPr>
            <a:r>
              <a:rPr lang="en-US" sz="2000" dirty="0" smtClean="0">
                <a:latin typeface="Calibri" panose="020F0502020204030204" pitchFamily="34" charset="0"/>
              </a:rPr>
              <a:t>If approved by the committee, the Membership Director will present the proposed member at the next scheduled meeting of the Board (2</a:t>
            </a:r>
            <a:r>
              <a:rPr lang="en-US" sz="2000" baseline="30000" dirty="0" smtClean="0">
                <a:latin typeface="Calibri" panose="020F0502020204030204" pitchFamily="34" charset="0"/>
              </a:rPr>
              <a:t>nd</a:t>
            </a:r>
            <a:r>
              <a:rPr lang="en-US" sz="2000" dirty="0" smtClean="0">
                <a:latin typeface="Calibri" panose="020F0502020204030204" pitchFamily="34" charset="0"/>
              </a:rPr>
              <a:t> Thursday of each month) for vote.</a:t>
            </a:r>
          </a:p>
          <a:p>
            <a:pPr marL="342900" indent="-342900" algn="l">
              <a:buFont typeface="Arial" panose="020B0604020202020204" pitchFamily="34" charset="0"/>
              <a:buChar char="•"/>
            </a:pPr>
            <a:r>
              <a:rPr lang="en-US" sz="2000" dirty="0" smtClean="0">
                <a:latin typeface="Calibri" panose="020F0502020204030204" pitchFamily="34" charset="0"/>
              </a:rPr>
              <a:t>If affirmed by the Board, the Club Secretary will publish the name and classification to the full Club membership in writing via email. Two (2) separate notifications will be published.</a:t>
            </a:r>
          </a:p>
          <a:p>
            <a:pPr lvl="1" algn="l"/>
            <a:endParaRPr lang="en-US" i="1" dirty="0" smtClean="0"/>
          </a:p>
          <a:p>
            <a:pPr marL="800100" lvl="1" indent="-342900" algn="l">
              <a:buFont typeface="Wingdings" panose="05000000000000000000" pitchFamily="2" charset="2"/>
              <a:buChar char="q"/>
            </a:pPr>
            <a:endParaRPr lang="en-US" dirty="0" smtClean="0"/>
          </a:p>
          <a:p>
            <a:pPr marL="800100" lvl="1" indent="-342900" algn="l">
              <a:buFont typeface="Wingdings" panose="05000000000000000000" pitchFamily="2" charset="2"/>
              <a:buChar char="q"/>
            </a:pPr>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1084537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1991360" y="1668162"/>
            <a:ext cx="9144000" cy="5047691"/>
          </a:xfrm>
        </p:spPr>
        <p:txBody>
          <a:bodyPr>
            <a:normAutofit/>
          </a:bodyPr>
          <a:lstStyle/>
          <a:p>
            <a:r>
              <a:rPr lang="en-US" sz="3200" u="sng" dirty="0">
                <a:latin typeface="Calibri" panose="020F0502020204030204" pitchFamily="34" charset="0"/>
              </a:rPr>
              <a:t>New Membership Process </a:t>
            </a:r>
            <a:r>
              <a:rPr lang="en-US" sz="3200" u="sng" dirty="0" smtClean="0">
                <a:latin typeface="Calibri" panose="020F0502020204030204" pitchFamily="34" charset="0"/>
              </a:rPr>
              <a:t>Outline (Continued)</a:t>
            </a:r>
            <a:endParaRPr lang="en-US" sz="3200" u="sng" dirty="0">
              <a:latin typeface="Calibri" panose="020F0502020204030204" pitchFamily="34" charset="0"/>
            </a:endParaRPr>
          </a:p>
          <a:p>
            <a:pPr algn="l"/>
            <a:endParaRPr lang="en-US" i="1" dirty="0">
              <a:latin typeface="Calibri" panose="020F0502020204030204" pitchFamily="34" charset="0"/>
            </a:endParaRPr>
          </a:p>
          <a:p>
            <a:pPr marL="342900" indent="-342900" algn="l">
              <a:buFont typeface="Arial" panose="020B0604020202020204" pitchFamily="34" charset="0"/>
              <a:buChar char="•"/>
            </a:pPr>
            <a:r>
              <a:rPr lang="en-US" sz="2400" dirty="0" smtClean="0">
                <a:latin typeface="Calibri" panose="020F0502020204030204" pitchFamily="34" charset="0"/>
              </a:rPr>
              <a:t>If no written objections are received by the Club Secretary the proposed member shall be considered elected to the membership.</a:t>
            </a:r>
          </a:p>
          <a:p>
            <a:pPr marL="342900" indent="-342900" algn="l">
              <a:buFont typeface="Arial" panose="020B0604020202020204" pitchFamily="34" charset="0"/>
              <a:buChar char="•"/>
            </a:pPr>
            <a:r>
              <a:rPr lang="en-US" sz="2400" dirty="0" smtClean="0">
                <a:latin typeface="Calibri" panose="020F0502020204030204" pitchFamily="34" charset="0"/>
              </a:rPr>
              <a:t>The Membership Director will notify the sponsor and proposed member. </a:t>
            </a:r>
          </a:p>
          <a:p>
            <a:pPr marL="342900" indent="-342900" algn="l">
              <a:buFont typeface="Arial" panose="020B0604020202020204" pitchFamily="34" charset="0"/>
              <a:buChar char="•"/>
            </a:pPr>
            <a:r>
              <a:rPr lang="en-US" sz="2400" dirty="0" smtClean="0">
                <a:latin typeface="Calibri" panose="020F0502020204030204" pitchFamily="34" charset="0"/>
              </a:rPr>
              <a:t>The proposed member will attend the Club orientation class and then be inducted.</a:t>
            </a:r>
          </a:p>
          <a:p>
            <a:pPr lvl="1" algn="l"/>
            <a:endParaRPr lang="en-US" i="1" dirty="0" smtClean="0"/>
          </a:p>
          <a:p>
            <a:pPr marL="800100" lvl="1" indent="-342900" algn="l">
              <a:buFont typeface="Wingdings" panose="05000000000000000000" pitchFamily="2" charset="2"/>
              <a:buChar char="q"/>
            </a:pPr>
            <a:endParaRPr lang="en-US" dirty="0" smtClean="0"/>
          </a:p>
          <a:p>
            <a:pPr marL="800100" lvl="1" indent="-342900" algn="l">
              <a:buFont typeface="Wingdings" panose="05000000000000000000" pitchFamily="2" charset="2"/>
              <a:buChar char="q"/>
            </a:pPr>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257197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778897" y="1480210"/>
            <a:ext cx="9144000" cy="5239394"/>
          </a:xfrm>
        </p:spPr>
        <p:txBody>
          <a:bodyPr>
            <a:normAutofit/>
          </a:bodyPr>
          <a:lstStyle/>
          <a:p>
            <a:pPr algn="l"/>
            <a:r>
              <a:rPr lang="en-US" sz="4000" u="sng" dirty="0" smtClean="0">
                <a:latin typeface="Calibri" panose="020F0502020204030204" pitchFamily="34" charset="0"/>
              </a:rPr>
              <a:t>Overview:</a:t>
            </a:r>
          </a:p>
          <a:p>
            <a:pPr algn="l"/>
            <a:endParaRPr lang="en-US" sz="3200" dirty="0" smtClean="0">
              <a:latin typeface="Calibri" panose="020F0502020204030204" pitchFamily="34" charset="0"/>
            </a:endParaRPr>
          </a:p>
          <a:p>
            <a:pPr algn="l"/>
            <a:r>
              <a:rPr lang="en-US" sz="2800" dirty="0" smtClean="0">
                <a:latin typeface="Calibri" panose="020F0502020204030204" pitchFamily="34" charset="0"/>
              </a:rPr>
              <a:t>After receiving feedback from Past Presidents and other long term members, President Coyle and the RRC Board of Directors embarked on a review of the existing membership process. The primary objective begin to determine if there were opportunities to improve the method by which candidates are considered  for membership into the Roswell Rotary Club.</a:t>
            </a:r>
          </a:p>
          <a:p>
            <a:pPr algn="l"/>
            <a:endParaRPr lang="en-US" dirty="0"/>
          </a:p>
          <a:p>
            <a:pPr algn="l"/>
            <a:endParaRPr lang="en-US" dirty="0" smtClean="0"/>
          </a:p>
          <a:p>
            <a:pPr algn="l"/>
            <a:endParaRPr lang="en-US" dirty="0" smtClean="0"/>
          </a:p>
          <a:p>
            <a:pPr algn="l"/>
            <a:endParaRPr lang="en-US" sz="4000" u="sng" dirty="0"/>
          </a:p>
          <a:p>
            <a:pPr algn="l"/>
            <a:endParaRPr lang="en-US" sz="4000" u="sng"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2566410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370849" y="1328118"/>
            <a:ext cx="9144000" cy="5255561"/>
          </a:xfrm>
        </p:spPr>
        <p:txBody>
          <a:bodyPr>
            <a:normAutofit fontScale="85000" lnSpcReduction="10000"/>
          </a:bodyPr>
          <a:lstStyle/>
          <a:p>
            <a:pPr algn="l"/>
            <a:r>
              <a:rPr lang="en-US" sz="4700" u="sng" dirty="0" smtClean="0">
                <a:latin typeface="Calibri" panose="020F0502020204030204" pitchFamily="34" charset="0"/>
              </a:rPr>
              <a:t>Goals:</a:t>
            </a:r>
          </a:p>
          <a:p>
            <a:pPr marL="342900" indent="-342900" algn="l">
              <a:buFont typeface="Arial" panose="020B0604020202020204" pitchFamily="34" charset="0"/>
              <a:buChar char="•"/>
            </a:pPr>
            <a:endParaRPr lang="en-US" sz="2800" dirty="0" smtClean="0">
              <a:latin typeface="Calibri" panose="020F0502020204030204" pitchFamily="34" charset="0"/>
            </a:endParaRPr>
          </a:p>
          <a:p>
            <a:pPr marL="342900" indent="-342900" algn="l">
              <a:buFont typeface="Arial" panose="020B0604020202020204" pitchFamily="34" charset="0"/>
              <a:buChar char="•"/>
            </a:pPr>
            <a:r>
              <a:rPr lang="en-US" sz="3300" dirty="0" smtClean="0">
                <a:latin typeface="Calibri" panose="020F0502020204030204" pitchFamily="34" charset="0"/>
              </a:rPr>
              <a:t>To preserve the Club’s long standing reputation of being the leading civic organization in the state of Georgia</a:t>
            </a:r>
          </a:p>
          <a:p>
            <a:pPr marL="342900" indent="-342900" algn="l">
              <a:buFont typeface="Arial" panose="020B0604020202020204" pitchFamily="34" charset="0"/>
              <a:buChar char="•"/>
            </a:pPr>
            <a:r>
              <a:rPr lang="en-US" sz="3300" dirty="0" smtClean="0">
                <a:latin typeface="Calibri" panose="020F0502020204030204" pitchFamily="34" charset="0"/>
              </a:rPr>
              <a:t>To ensure that the Club selects passionate members who are committed to living out our motto of </a:t>
            </a:r>
            <a:r>
              <a:rPr lang="en-US" sz="3300" i="1" dirty="0" smtClean="0">
                <a:latin typeface="Calibri" panose="020F0502020204030204" pitchFamily="34" charset="0"/>
              </a:rPr>
              <a:t>Service Above Self</a:t>
            </a:r>
          </a:p>
          <a:p>
            <a:pPr marL="342900" indent="-342900" algn="l">
              <a:buFont typeface="Arial" panose="020B0604020202020204" pitchFamily="34" charset="0"/>
              <a:buChar char="•"/>
            </a:pPr>
            <a:r>
              <a:rPr lang="en-US" sz="3300" dirty="0" smtClean="0">
                <a:latin typeface="Calibri" panose="020F0502020204030204" pitchFamily="34" charset="0"/>
              </a:rPr>
              <a:t>To improve the current process to help the Board, sponsors and prospective members evaluate if membership in the Roswell Rotary Club is a mutually beneficial fit.  </a:t>
            </a:r>
          </a:p>
          <a:p>
            <a:pPr marL="342900" indent="-342900" algn="l">
              <a:buFont typeface="Arial" panose="020B0604020202020204" pitchFamily="34" charset="0"/>
              <a:buChar char="•"/>
            </a:pPr>
            <a:r>
              <a:rPr lang="en-US" sz="3300" dirty="0" smtClean="0">
                <a:latin typeface="Calibri" panose="020F0502020204030204" pitchFamily="34" charset="0"/>
              </a:rPr>
              <a:t>To be intentional about answering the question of “Who are we Missing?” </a:t>
            </a:r>
          </a:p>
          <a:p>
            <a:pPr marL="342900" indent="-342900" algn="l">
              <a:buFont typeface="Arial" panose="020B0604020202020204" pitchFamily="34" charset="0"/>
              <a:buChar char="•"/>
            </a:pPr>
            <a:endParaRPr lang="en-US" sz="3200" i="1" dirty="0" smtClean="0"/>
          </a:p>
          <a:p>
            <a:endParaRPr lang="en-US" sz="8000"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1590145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707689" y="1747519"/>
            <a:ext cx="9144000" cy="4554151"/>
          </a:xfrm>
        </p:spPr>
        <p:txBody>
          <a:bodyPr>
            <a:normAutofit fontScale="77500" lnSpcReduction="20000"/>
          </a:bodyPr>
          <a:lstStyle/>
          <a:p>
            <a:pPr algn="l"/>
            <a:r>
              <a:rPr lang="en-US" sz="4500" u="sng" dirty="0" smtClean="0">
                <a:latin typeface="Calibri" panose="020F0502020204030204" pitchFamily="34" charset="0"/>
              </a:rPr>
              <a:t>New Membership Committee Formed</a:t>
            </a:r>
          </a:p>
          <a:p>
            <a:pPr algn="l"/>
            <a:endParaRPr lang="en-US" i="1" dirty="0" smtClean="0">
              <a:latin typeface="Calibri" panose="020F0502020204030204" pitchFamily="34" charset="0"/>
            </a:endParaRPr>
          </a:p>
          <a:p>
            <a:pPr algn="l"/>
            <a:r>
              <a:rPr lang="en-US" sz="3300" i="1" dirty="0" smtClean="0">
                <a:latin typeface="Calibri" panose="020F0502020204030204" pitchFamily="34" charset="0"/>
              </a:rPr>
              <a:t>Guidelines used:</a:t>
            </a:r>
          </a:p>
          <a:p>
            <a:pPr algn="l"/>
            <a:endParaRPr lang="en-US" sz="3300" i="1" dirty="0" smtClean="0">
              <a:latin typeface="Calibri" panose="020F0502020204030204" pitchFamily="34" charset="0"/>
            </a:endParaRPr>
          </a:p>
          <a:p>
            <a:pPr marL="800100" lvl="1" indent="-342900" algn="l">
              <a:buFont typeface="Arial" panose="020B0604020202020204" pitchFamily="34" charset="0"/>
              <a:buChar char="•"/>
            </a:pPr>
            <a:r>
              <a:rPr lang="en-US" sz="3300" dirty="0" smtClean="0">
                <a:latin typeface="Calibri" panose="020F0502020204030204" pitchFamily="34" charset="0"/>
              </a:rPr>
              <a:t>Current &amp; Immediate Past President</a:t>
            </a:r>
          </a:p>
          <a:p>
            <a:pPr marL="800100" lvl="1" indent="-342900" algn="l">
              <a:buFont typeface="Arial" panose="020B0604020202020204" pitchFamily="34" charset="0"/>
              <a:buChar char="•"/>
            </a:pPr>
            <a:r>
              <a:rPr lang="en-US" sz="3300" dirty="0" smtClean="0">
                <a:latin typeface="Calibri" panose="020F0502020204030204" pitchFamily="34" charset="0"/>
              </a:rPr>
              <a:t>Other Past Presidents of the Club</a:t>
            </a:r>
          </a:p>
          <a:p>
            <a:pPr marL="800100" lvl="1" indent="-342900" algn="l">
              <a:buFont typeface="Arial" panose="020B0604020202020204" pitchFamily="34" charset="0"/>
              <a:buChar char="•"/>
            </a:pPr>
            <a:r>
              <a:rPr lang="en-US" sz="3300" dirty="0" smtClean="0">
                <a:latin typeface="Calibri" panose="020F0502020204030204" pitchFamily="34" charset="0"/>
              </a:rPr>
              <a:t>Current Club </a:t>
            </a:r>
            <a:r>
              <a:rPr lang="en-US" sz="3300" dirty="0" smtClean="0">
                <a:latin typeface="Calibri" panose="020F0502020204030204" pitchFamily="34" charset="0"/>
              </a:rPr>
              <a:t>Secretary</a:t>
            </a:r>
            <a:endParaRPr lang="en-US" sz="3300" dirty="0" smtClean="0">
              <a:latin typeface="Calibri" panose="020F0502020204030204" pitchFamily="34" charset="0"/>
            </a:endParaRPr>
          </a:p>
          <a:p>
            <a:pPr marL="800100" lvl="1" indent="-342900" algn="l">
              <a:buFont typeface="Arial" panose="020B0604020202020204" pitchFamily="34" charset="0"/>
              <a:buChar char="•"/>
            </a:pPr>
            <a:r>
              <a:rPr lang="en-US" sz="3300" dirty="0" smtClean="0">
                <a:latin typeface="Calibri" panose="020F0502020204030204" pitchFamily="34" charset="0"/>
              </a:rPr>
              <a:t>Current Membership Director</a:t>
            </a:r>
            <a:endParaRPr lang="en-US" dirty="0"/>
          </a:p>
          <a:p>
            <a:pPr algn="l"/>
            <a:endParaRPr lang="en-US" dirty="0" smtClean="0"/>
          </a:p>
          <a:p>
            <a:pPr algn="l"/>
            <a:endParaRPr lang="en-US" dirty="0"/>
          </a:p>
          <a:p>
            <a:pPr algn="l"/>
            <a:r>
              <a:rPr lang="en-US" dirty="0" smtClean="0"/>
              <a:t>													</a:t>
            </a: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1853392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814320" y="1666240"/>
            <a:ext cx="7193280" cy="4919362"/>
          </a:xfrm>
        </p:spPr>
        <p:txBody>
          <a:bodyPr>
            <a:normAutofit fontScale="25000" lnSpcReduction="20000"/>
          </a:bodyPr>
          <a:lstStyle/>
          <a:p>
            <a:pPr algn="l"/>
            <a:r>
              <a:rPr lang="en-US" sz="12900" u="sng" dirty="0" smtClean="0">
                <a:latin typeface="Calibri" panose="020F0502020204030204" pitchFamily="34" charset="0"/>
              </a:rPr>
              <a:t>Your New RRC Membership Committee</a:t>
            </a:r>
          </a:p>
          <a:p>
            <a:pPr algn="l"/>
            <a:endParaRPr lang="en-US" sz="7000" i="1" dirty="0" smtClean="0">
              <a:latin typeface="Calibri" panose="020F0502020204030204" pitchFamily="34" charset="0"/>
            </a:endParaRPr>
          </a:p>
          <a:p>
            <a:pPr algn="l"/>
            <a:r>
              <a:rPr lang="en-US" sz="12800" i="1" dirty="0" smtClean="0">
                <a:latin typeface="Calibri" panose="020F0502020204030204" pitchFamily="34" charset="0"/>
              </a:rPr>
              <a:t>Current committee participants:</a:t>
            </a:r>
          </a:p>
          <a:p>
            <a:pPr algn="l"/>
            <a:endParaRPr lang="en-US" sz="12800" i="1" dirty="0" smtClean="0">
              <a:latin typeface="Calibri" panose="020F0502020204030204" pitchFamily="34" charset="0"/>
            </a:endParaRPr>
          </a:p>
          <a:p>
            <a:pPr marL="800100" lvl="1" indent="-342900" algn="l">
              <a:buFont typeface="Arial" panose="020B0604020202020204" pitchFamily="34" charset="0"/>
              <a:buChar char="•"/>
              <a:tabLst>
                <a:tab pos="4114800" algn="l"/>
              </a:tabLst>
            </a:pPr>
            <a:r>
              <a:rPr lang="en-US" sz="12800" dirty="0" smtClean="0">
                <a:latin typeface="Calibri" panose="020F0502020204030204" pitchFamily="34" charset="0"/>
              </a:rPr>
              <a:t>Jim Coyle	Gene Beckham</a:t>
            </a:r>
          </a:p>
          <a:p>
            <a:pPr marL="800100" lvl="1" indent="-342900" algn="l">
              <a:buFont typeface="Arial" panose="020B0604020202020204" pitchFamily="34" charset="0"/>
              <a:buChar char="•"/>
              <a:tabLst>
                <a:tab pos="4114800" algn="l"/>
              </a:tabLst>
            </a:pPr>
            <a:r>
              <a:rPr lang="en-US" sz="12800" dirty="0" smtClean="0">
                <a:latin typeface="Calibri" panose="020F0502020204030204" pitchFamily="34" charset="0"/>
              </a:rPr>
              <a:t>Lou Tabickman	Dave Schmit	</a:t>
            </a:r>
          </a:p>
          <a:p>
            <a:pPr marL="800100" lvl="1" indent="-342900" algn="l">
              <a:buFont typeface="Arial" panose="020B0604020202020204" pitchFamily="34" charset="0"/>
              <a:buChar char="•"/>
              <a:tabLst>
                <a:tab pos="4114800" algn="l"/>
              </a:tabLst>
            </a:pPr>
            <a:r>
              <a:rPr lang="en-US" sz="12800" dirty="0" smtClean="0">
                <a:latin typeface="Calibri" panose="020F0502020204030204" pitchFamily="34" charset="0"/>
              </a:rPr>
              <a:t>Pat DiGeorge	Lisa Carlisle</a:t>
            </a:r>
          </a:p>
          <a:p>
            <a:pPr marL="800100" lvl="1" indent="-342900" algn="l">
              <a:buFont typeface="Arial" panose="020B0604020202020204" pitchFamily="34" charset="0"/>
              <a:buChar char="•"/>
              <a:tabLst>
                <a:tab pos="4114800" algn="l"/>
              </a:tabLst>
            </a:pPr>
            <a:r>
              <a:rPr lang="en-US" sz="12800" dirty="0" smtClean="0">
                <a:latin typeface="Calibri" panose="020F0502020204030204" pitchFamily="34" charset="0"/>
              </a:rPr>
              <a:t>David Young	David Wash</a:t>
            </a:r>
          </a:p>
          <a:p>
            <a:pPr marL="800100" lvl="1" indent="-342900" algn="l">
              <a:buFont typeface="Arial" panose="020B0604020202020204" pitchFamily="34" charset="0"/>
              <a:buChar char="•"/>
              <a:tabLst>
                <a:tab pos="4114800" algn="l"/>
              </a:tabLst>
            </a:pPr>
            <a:r>
              <a:rPr lang="en-US" sz="12800" dirty="0" smtClean="0">
                <a:latin typeface="Calibri" panose="020F0502020204030204" pitchFamily="34" charset="0"/>
              </a:rPr>
              <a:t>Bucky Cook</a:t>
            </a:r>
          </a:p>
          <a:p>
            <a:pPr algn="l"/>
            <a:endParaRPr lang="en-US" dirty="0"/>
          </a:p>
          <a:p>
            <a:pPr algn="l"/>
            <a:endParaRPr lang="en-US" dirty="0" smtClean="0"/>
          </a:p>
          <a:p>
            <a:pPr algn="l"/>
            <a:endParaRPr lang="en-US" dirty="0"/>
          </a:p>
          <a:p>
            <a:pPr algn="l"/>
            <a:r>
              <a:rPr lang="en-US" dirty="0" smtClean="0"/>
              <a:t>													</a:t>
            </a: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2725442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
            </a:r>
            <a:br>
              <a:rPr lang="en-US" sz="2400" b="1" dirty="0" smtClean="0"/>
            </a:br>
            <a:endParaRPr lang="en-US" sz="2400" b="1" dirty="0"/>
          </a:p>
        </p:txBody>
      </p:sp>
      <p:grpSp>
        <p:nvGrpSpPr>
          <p:cNvPr id="3" name="Group 2"/>
          <p:cNvGrpSpPr/>
          <p:nvPr/>
        </p:nvGrpSpPr>
        <p:grpSpPr>
          <a:xfrm>
            <a:off x="2245360" y="1232201"/>
            <a:ext cx="9368915" cy="5293585"/>
            <a:chOff x="605929" y="776958"/>
            <a:chExt cx="10959069" cy="5992669"/>
          </a:xfrm>
        </p:grpSpPr>
        <p:sp>
          <p:nvSpPr>
            <p:cNvPr id="5" name="Flowchart: Terminator 4"/>
            <p:cNvSpPr/>
            <p:nvPr/>
          </p:nvSpPr>
          <p:spPr>
            <a:xfrm>
              <a:off x="903382" y="1311011"/>
              <a:ext cx="1266939" cy="31948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Begin</a:t>
              </a:r>
              <a:endParaRPr lang="en-US" sz="1200" dirty="0"/>
            </a:p>
          </p:txBody>
        </p:sp>
        <p:sp>
          <p:nvSpPr>
            <p:cNvPr id="6" name="Flowchart: Process 5"/>
            <p:cNvSpPr/>
            <p:nvPr/>
          </p:nvSpPr>
          <p:spPr>
            <a:xfrm>
              <a:off x="991517" y="1861850"/>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Prospect visits minimum of 3 times</a:t>
              </a:r>
              <a:endParaRPr lang="en-US" sz="1000" dirty="0"/>
            </a:p>
          </p:txBody>
        </p:sp>
        <p:sp>
          <p:nvSpPr>
            <p:cNvPr id="7" name="Flowchart: Process 6"/>
            <p:cNvSpPr/>
            <p:nvPr/>
          </p:nvSpPr>
          <p:spPr>
            <a:xfrm>
              <a:off x="991517" y="2820317"/>
              <a:ext cx="1090670" cy="7601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Sponsor</a:t>
              </a:r>
            </a:p>
            <a:p>
              <a:pPr algn="ctr"/>
              <a:r>
                <a:rPr lang="en-US" sz="1000" dirty="0" smtClean="0"/>
                <a:t>Introduces  prospect to members/</a:t>
              </a:r>
            </a:p>
            <a:p>
              <a:pPr algn="ctr"/>
              <a:r>
                <a:rPr lang="en-US" sz="1000" dirty="0" smtClean="0"/>
                <a:t>committee</a:t>
              </a:r>
              <a:endParaRPr lang="en-US" sz="1000" dirty="0"/>
            </a:p>
          </p:txBody>
        </p:sp>
        <p:sp>
          <p:nvSpPr>
            <p:cNvPr id="8" name="Flowchart: Process 7"/>
            <p:cNvSpPr/>
            <p:nvPr/>
          </p:nvSpPr>
          <p:spPr>
            <a:xfrm>
              <a:off x="987843" y="3809404"/>
              <a:ext cx="1182478" cy="7601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Sponsor</a:t>
              </a:r>
              <a:r>
                <a:rPr lang="en-US" sz="1000" dirty="0"/>
                <a:t> /</a:t>
              </a:r>
              <a:r>
                <a:rPr lang="en-US" sz="1000" dirty="0" smtClean="0"/>
                <a:t> prospect complete Recommendation</a:t>
              </a:r>
            </a:p>
            <a:p>
              <a:pPr algn="ctr"/>
              <a:r>
                <a:rPr lang="en-US" sz="1000" dirty="0" smtClean="0"/>
                <a:t>Form</a:t>
              </a:r>
            </a:p>
          </p:txBody>
        </p:sp>
        <p:sp>
          <p:nvSpPr>
            <p:cNvPr id="9" name="Flowchart: Document 8"/>
            <p:cNvSpPr/>
            <p:nvPr/>
          </p:nvSpPr>
          <p:spPr>
            <a:xfrm>
              <a:off x="991516" y="4803359"/>
              <a:ext cx="1134739" cy="771184"/>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Recommendation</a:t>
              </a:r>
            </a:p>
            <a:p>
              <a:pPr algn="ctr"/>
              <a:r>
                <a:rPr lang="en-US" sz="1000" dirty="0" smtClean="0"/>
                <a:t>Form/Sponsor</a:t>
              </a:r>
            </a:p>
            <a:p>
              <a:pPr algn="ctr"/>
              <a:r>
                <a:rPr lang="en-US" sz="1000" dirty="0" smtClean="0"/>
                <a:t>Endorsement</a:t>
              </a:r>
              <a:endParaRPr lang="en-US" sz="1000" dirty="0"/>
            </a:p>
          </p:txBody>
        </p:sp>
        <p:sp>
          <p:nvSpPr>
            <p:cNvPr id="10" name="Flowchart: Document 9"/>
            <p:cNvSpPr/>
            <p:nvPr/>
          </p:nvSpPr>
          <p:spPr>
            <a:xfrm>
              <a:off x="969481" y="5750814"/>
              <a:ext cx="1134739" cy="73812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 2 members’</a:t>
              </a:r>
            </a:p>
            <a:p>
              <a:pPr algn="ctr"/>
              <a:r>
                <a:rPr lang="en-US" sz="1000" dirty="0" smtClean="0"/>
                <a:t>endorsement letters</a:t>
              </a:r>
              <a:endParaRPr lang="en-US" sz="1000" dirty="0"/>
            </a:p>
          </p:txBody>
        </p:sp>
        <p:sp>
          <p:nvSpPr>
            <p:cNvPr id="11" name="Flowchart: Process 10"/>
            <p:cNvSpPr/>
            <p:nvPr/>
          </p:nvSpPr>
          <p:spPr>
            <a:xfrm>
              <a:off x="3038818" y="1311011"/>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Membership chair reviews for completeness</a:t>
              </a:r>
              <a:endParaRPr lang="en-US" sz="1000" dirty="0"/>
            </a:p>
          </p:txBody>
        </p:sp>
        <p:cxnSp>
          <p:nvCxnSpPr>
            <p:cNvPr id="12" name="Elbow Connector 11"/>
            <p:cNvCxnSpPr>
              <a:stCxn id="9" idx="3"/>
            </p:cNvCxnSpPr>
            <p:nvPr/>
          </p:nvCxnSpPr>
          <p:spPr>
            <a:xfrm flipV="1">
              <a:off x="2126255" y="1630500"/>
              <a:ext cx="396608" cy="355845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flipV="1">
              <a:off x="2126255" y="2588967"/>
              <a:ext cx="396608" cy="355845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522863" y="1624993"/>
              <a:ext cx="515955" cy="5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Flowchart: Decision 14"/>
            <p:cNvSpPr/>
            <p:nvPr/>
          </p:nvSpPr>
          <p:spPr>
            <a:xfrm>
              <a:off x="4645443" y="1288983"/>
              <a:ext cx="1456064" cy="7601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6" name="TextBox 15"/>
            <p:cNvSpPr txBox="1"/>
            <p:nvPr/>
          </p:nvSpPr>
          <p:spPr>
            <a:xfrm>
              <a:off x="6107024" y="1290905"/>
              <a:ext cx="510438" cy="246221"/>
            </a:xfrm>
            <a:prstGeom prst="rect">
              <a:avLst/>
            </a:prstGeom>
            <a:noFill/>
          </p:spPr>
          <p:txBody>
            <a:bodyPr wrap="square" rtlCol="0">
              <a:spAutoFit/>
            </a:bodyPr>
            <a:lstStyle/>
            <a:p>
              <a:r>
                <a:rPr lang="en-US" sz="1000" dirty="0" smtClean="0"/>
                <a:t>No</a:t>
              </a:r>
              <a:endParaRPr lang="en-US" sz="1000" dirty="0"/>
            </a:p>
          </p:txBody>
        </p:sp>
        <p:sp>
          <p:nvSpPr>
            <p:cNvPr id="17" name="TextBox 16"/>
            <p:cNvSpPr txBox="1"/>
            <p:nvPr/>
          </p:nvSpPr>
          <p:spPr>
            <a:xfrm>
              <a:off x="6084070" y="1813404"/>
              <a:ext cx="358051" cy="244329"/>
            </a:xfrm>
            <a:prstGeom prst="rect">
              <a:avLst/>
            </a:prstGeom>
            <a:noFill/>
          </p:spPr>
          <p:txBody>
            <a:bodyPr wrap="square" rtlCol="0">
              <a:spAutoFit/>
            </a:bodyPr>
            <a:lstStyle/>
            <a:p>
              <a:r>
                <a:rPr lang="en-US" sz="1000" dirty="0" smtClean="0"/>
                <a:t>Yes</a:t>
              </a:r>
              <a:endParaRPr lang="en-US" sz="1000" dirty="0"/>
            </a:p>
          </p:txBody>
        </p:sp>
        <p:cxnSp>
          <p:nvCxnSpPr>
            <p:cNvPr id="18" name="Elbow Connector 17"/>
            <p:cNvCxnSpPr>
              <a:stCxn id="15" idx="0"/>
            </p:cNvCxnSpPr>
            <p:nvPr/>
          </p:nvCxnSpPr>
          <p:spPr>
            <a:xfrm rot="16200000" flipV="1">
              <a:off x="2733690" y="-1350803"/>
              <a:ext cx="512025" cy="476754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49995" y="840433"/>
              <a:ext cx="22034" cy="5295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9" idx="1"/>
            </p:cNvCxnSpPr>
            <p:nvPr/>
          </p:nvCxnSpPr>
          <p:spPr>
            <a:xfrm>
              <a:off x="664220" y="5188951"/>
              <a:ext cx="3272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0" idx="1"/>
            </p:cNvCxnSpPr>
            <p:nvPr/>
          </p:nvCxnSpPr>
          <p:spPr>
            <a:xfrm flipV="1">
              <a:off x="672029" y="6119874"/>
              <a:ext cx="297452" cy="16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Flowchart: Process 21"/>
            <p:cNvSpPr/>
            <p:nvPr/>
          </p:nvSpPr>
          <p:spPr>
            <a:xfrm>
              <a:off x="4828140" y="2379908"/>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Membership committee reviews</a:t>
              </a:r>
              <a:endParaRPr lang="en-US" sz="1000" dirty="0"/>
            </a:p>
          </p:txBody>
        </p:sp>
        <p:sp>
          <p:nvSpPr>
            <p:cNvPr id="23" name="Flowchart: Decision 22"/>
            <p:cNvSpPr/>
            <p:nvPr/>
          </p:nvSpPr>
          <p:spPr>
            <a:xfrm>
              <a:off x="4645443" y="3399236"/>
              <a:ext cx="1456064" cy="7601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Move</a:t>
              </a:r>
            </a:p>
            <a:p>
              <a:pPr algn="ctr"/>
              <a:r>
                <a:rPr lang="en-US" sz="1000" dirty="0" smtClean="0"/>
                <a:t>Forward?</a:t>
              </a:r>
              <a:endParaRPr lang="en-US" sz="1000" dirty="0"/>
            </a:p>
          </p:txBody>
        </p:sp>
        <p:sp>
          <p:nvSpPr>
            <p:cNvPr id="24" name="Flowchart: Decision 23"/>
            <p:cNvSpPr/>
            <p:nvPr/>
          </p:nvSpPr>
          <p:spPr>
            <a:xfrm>
              <a:off x="7992740" y="4428787"/>
              <a:ext cx="1456064" cy="7601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Written</a:t>
              </a:r>
            </a:p>
            <a:p>
              <a:pPr algn="ctr"/>
              <a:r>
                <a:rPr lang="en-US" sz="1000" dirty="0" smtClean="0"/>
                <a:t>Objection?</a:t>
              </a:r>
              <a:endParaRPr lang="en-US" sz="1000" dirty="0"/>
            </a:p>
          </p:txBody>
        </p:sp>
        <p:sp>
          <p:nvSpPr>
            <p:cNvPr id="25" name="Flowchart: Process 24"/>
            <p:cNvSpPr/>
            <p:nvPr/>
          </p:nvSpPr>
          <p:spPr>
            <a:xfrm>
              <a:off x="4828140" y="4424063"/>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Panel interview or </a:t>
              </a:r>
            </a:p>
            <a:p>
              <a:pPr algn="ctr"/>
              <a:r>
                <a:rPr lang="en-US" sz="1000" dirty="0" smtClean="0"/>
                <a:t>Fast Track</a:t>
              </a:r>
              <a:endParaRPr lang="en-US" sz="1000" dirty="0"/>
            </a:p>
          </p:txBody>
        </p:sp>
        <p:sp>
          <p:nvSpPr>
            <p:cNvPr id="26" name="Flowchart: Decision 25"/>
            <p:cNvSpPr/>
            <p:nvPr/>
          </p:nvSpPr>
          <p:spPr>
            <a:xfrm>
              <a:off x="4599539" y="5413486"/>
              <a:ext cx="1456064" cy="7601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Move</a:t>
              </a:r>
            </a:p>
            <a:p>
              <a:pPr algn="ctr"/>
              <a:r>
                <a:rPr lang="en-US" sz="1000" dirty="0" smtClean="0"/>
                <a:t>Forward?</a:t>
              </a:r>
              <a:endParaRPr lang="en-US" sz="1000" dirty="0"/>
            </a:p>
          </p:txBody>
        </p:sp>
        <p:sp>
          <p:nvSpPr>
            <p:cNvPr id="27" name="Flowchart: Process 26"/>
            <p:cNvSpPr/>
            <p:nvPr/>
          </p:nvSpPr>
          <p:spPr>
            <a:xfrm>
              <a:off x="8154312" y="1355081"/>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Submit to Board for Vote</a:t>
              </a:r>
              <a:endParaRPr lang="en-US" sz="1000" dirty="0"/>
            </a:p>
          </p:txBody>
        </p:sp>
        <p:sp>
          <p:nvSpPr>
            <p:cNvPr id="28" name="Flowchart: Decision 27"/>
            <p:cNvSpPr/>
            <p:nvPr/>
          </p:nvSpPr>
          <p:spPr>
            <a:xfrm>
              <a:off x="7992740" y="2405882"/>
              <a:ext cx="1456064" cy="7601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Approved?</a:t>
              </a:r>
              <a:endParaRPr lang="en-US" sz="1000" dirty="0"/>
            </a:p>
          </p:txBody>
        </p:sp>
        <p:sp>
          <p:nvSpPr>
            <p:cNvPr id="29" name="Flowchart: Process 28"/>
            <p:cNvSpPr/>
            <p:nvPr/>
          </p:nvSpPr>
          <p:spPr>
            <a:xfrm>
              <a:off x="8154312" y="3415759"/>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Email notice to</a:t>
              </a:r>
            </a:p>
            <a:p>
              <a:pPr algn="ctr"/>
              <a:r>
                <a:rPr lang="en-US" sz="1000" dirty="0" smtClean="0"/>
                <a:t>membership</a:t>
              </a:r>
              <a:endParaRPr lang="en-US" sz="1000" dirty="0"/>
            </a:p>
          </p:txBody>
        </p:sp>
        <p:sp>
          <p:nvSpPr>
            <p:cNvPr id="30" name="TextBox 29"/>
            <p:cNvSpPr txBox="1"/>
            <p:nvPr/>
          </p:nvSpPr>
          <p:spPr>
            <a:xfrm>
              <a:off x="6064798" y="3231186"/>
              <a:ext cx="510438" cy="246221"/>
            </a:xfrm>
            <a:prstGeom prst="rect">
              <a:avLst/>
            </a:prstGeom>
            <a:noFill/>
          </p:spPr>
          <p:txBody>
            <a:bodyPr wrap="square" rtlCol="0">
              <a:spAutoFit/>
            </a:bodyPr>
            <a:lstStyle/>
            <a:p>
              <a:r>
                <a:rPr lang="en-US" sz="1000" dirty="0" smtClean="0"/>
                <a:t>No</a:t>
              </a:r>
              <a:endParaRPr lang="en-US" sz="1000" dirty="0"/>
            </a:p>
          </p:txBody>
        </p:sp>
        <p:sp>
          <p:nvSpPr>
            <p:cNvPr id="31" name="Flowchart: Terminator 30"/>
            <p:cNvSpPr/>
            <p:nvPr/>
          </p:nvSpPr>
          <p:spPr>
            <a:xfrm>
              <a:off x="6367752" y="3621155"/>
              <a:ext cx="1266939" cy="31948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End</a:t>
              </a:r>
              <a:endParaRPr lang="en-US" sz="1200" dirty="0"/>
            </a:p>
          </p:txBody>
        </p:sp>
        <p:sp>
          <p:nvSpPr>
            <p:cNvPr id="32" name="TextBox 31"/>
            <p:cNvSpPr txBox="1"/>
            <p:nvPr/>
          </p:nvSpPr>
          <p:spPr>
            <a:xfrm>
              <a:off x="5697552" y="4020711"/>
              <a:ext cx="358051" cy="244329"/>
            </a:xfrm>
            <a:prstGeom prst="rect">
              <a:avLst/>
            </a:prstGeom>
            <a:noFill/>
          </p:spPr>
          <p:txBody>
            <a:bodyPr wrap="square" rtlCol="0">
              <a:spAutoFit/>
            </a:bodyPr>
            <a:lstStyle/>
            <a:p>
              <a:r>
                <a:rPr lang="en-US" sz="1000" dirty="0" smtClean="0"/>
                <a:t>Yes</a:t>
              </a:r>
              <a:endParaRPr lang="en-US" sz="1000" dirty="0"/>
            </a:p>
          </p:txBody>
        </p:sp>
        <p:sp>
          <p:nvSpPr>
            <p:cNvPr id="33" name="Flowchart: Terminator 32"/>
            <p:cNvSpPr/>
            <p:nvPr/>
          </p:nvSpPr>
          <p:spPr>
            <a:xfrm>
              <a:off x="6290639" y="5633823"/>
              <a:ext cx="1266939" cy="31948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End</a:t>
              </a:r>
              <a:endParaRPr lang="en-US" sz="1200" dirty="0"/>
            </a:p>
          </p:txBody>
        </p:sp>
        <p:sp>
          <p:nvSpPr>
            <p:cNvPr id="34" name="TextBox 33"/>
            <p:cNvSpPr txBox="1"/>
            <p:nvPr/>
          </p:nvSpPr>
          <p:spPr>
            <a:xfrm>
              <a:off x="6064798" y="5224713"/>
              <a:ext cx="510438" cy="246221"/>
            </a:xfrm>
            <a:prstGeom prst="rect">
              <a:avLst/>
            </a:prstGeom>
            <a:noFill/>
          </p:spPr>
          <p:txBody>
            <a:bodyPr wrap="square" rtlCol="0">
              <a:spAutoFit/>
            </a:bodyPr>
            <a:lstStyle/>
            <a:p>
              <a:r>
                <a:rPr lang="en-US" sz="1000" dirty="0" smtClean="0"/>
                <a:t>No</a:t>
              </a:r>
              <a:endParaRPr lang="en-US" sz="1000" dirty="0"/>
            </a:p>
          </p:txBody>
        </p:sp>
        <p:sp>
          <p:nvSpPr>
            <p:cNvPr id="35" name="TextBox 34"/>
            <p:cNvSpPr txBox="1"/>
            <p:nvPr/>
          </p:nvSpPr>
          <p:spPr>
            <a:xfrm>
              <a:off x="5674610" y="6042698"/>
              <a:ext cx="358051" cy="244329"/>
            </a:xfrm>
            <a:prstGeom prst="rect">
              <a:avLst/>
            </a:prstGeom>
            <a:noFill/>
          </p:spPr>
          <p:txBody>
            <a:bodyPr wrap="square" rtlCol="0">
              <a:spAutoFit/>
            </a:bodyPr>
            <a:lstStyle/>
            <a:p>
              <a:r>
                <a:rPr lang="en-US" sz="1000" dirty="0" smtClean="0"/>
                <a:t>Yes</a:t>
              </a:r>
              <a:endParaRPr lang="en-US" sz="1000" dirty="0"/>
            </a:p>
          </p:txBody>
        </p:sp>
        <p:cxnSp>
          <p:nvCxnSpPr>
            <p:cNvPr id="36" name="Straight Arrow Connector 35"/>
            <p:cNvCxnSpPr>
              <a:stCxn id="26" idx="2"/>
            </p:cNvCxnSpPr>
            <p:nvPr/>
          </p:nvCxnSpPr>
          <p:spPr>
            <a:xfrm>
              <a:off x="5327571" y="6173650"/>
              <a:ext cx="0" cy="524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373475" y="6654188"/>
              <a:ext cx="2619265"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7910584" y="1597978"/>
              <a:ext cx="39470" cy="50897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7930319" y="1597978"/>
              <a:ext cx="2239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3" idx="3"/>
              <a:endCxn id="31" idx="1"/>
            </p:cNvCxnSpPr>
            <p:nvPr/>
          </p:nvCxnSpPr>
          <p:spPr>
            <a:xfrm>
              <a:off x="6101507" y="3779318"/>
              <a:ext cx="266245" cy="15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3" idx="2"/>
              <a:endCxn id="25" idx="0"/>
            </p:cNvCxnSpPr>
            <p:nvPr/>
          </p:nvCxnSpPr>
          <p:spPr>
            <a:xfrm>
              <a:off x="5373475" y="4159400"/>
              <a:ext cx="0" cy="264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5335832" y="5151180"/>
              <a:ext cx="0" cy="264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5" idx="2"/>
              <a:endCxn id="22" idx="0"/>
            </p:cNvCxnSpPr>
            <p:nvPr/>
          </p:nvCxnSpPr>
          <p:spPr>
            <a:xfrm>
              <a:off x="5373475" y="2049147"/>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1" idx="3"/>
              <a:endCxn id="15" idx="1"/>
            </p:cNvCxnSpPr>
            <p:nvPr/>
          </p:nvCxnSpPr>
          <p:spPr>
            <a:xfrm flipV="1">
              <a:off x="4129488" y="1669065"/>
              <a:ext cx="515955" cy="5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373475" y="3068475"/>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33" idx="1"/>
            </p:cNvCxnSpPr>
            <p:nvPr/>
          </p:nvCxnSpPr>
          <p:spPr>
            <a:xfrm>
              <a:off x="6075583" y="5791985"/>
              <a:ext cx="215056" cy="1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 idx="2"/>
              <a:endCxn id="6" idx="0"/>
            </p:cNvCxnSpPr>
            <p:nvPr/>
          </p:nvCxnSpPr>
          <p:spPr>
            <a:xfrm>
              <a:off x="1536852" y="1630500"/>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558885" y="3580489"/>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841652" y="1935300"/>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1558885" y="2588967"/>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1558885" y="4572009"/>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536850" y="5518148"/>
              <a:ext cx="0" cy="231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8716180" y="2075121"/>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8716180" y="3166046"/>
              <a:ext cx="0" cy="264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8716180" y="4093302"/>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Flowchart: Process 55"/>
            <p:cNvSpPr/>
            <p:nvPr/>
          </p:nvSpPr>
          <p:spPr>
            <a:xfrm>
              <a:off x="8225947" y="5428426"/>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Orientation</a:t>
              </a:r>
            </a:p>
            <a:p>
              <a:pPr algn="ctr"/>
              <a:r>
                <a:rPr lang="en-US" sz="1000" dirty="0" smtClean="0"/>
                <a:t>&amp; </a:t>
              </a:r>
            </a:p>
            <a:p>
              <a:pPr algn="ctr"/>
              <a:r>
                <a:rPr lang="en-US" sz="1000" dirty="0" smtClean="0"/>
                <a:t>Induction</a:t>
              </a:r>
              <a:endParaRPr lang="en-US" sz="1000" dirty="0"/>
            </a:p>
          </p:txBody>
        </p:sp>
        <p:sp>
          <p:nvSpPr>
            <p:cNvPr id="57" name="Flowchart: Terminator 56"/>
            <p:cNvSpPr/>
            <p:nvPr/>
          </p:nvSpPr>
          <p:spPr>
            <a:xfrm>
              <a:off x="8154312" y="6450138"/>
              <a:ext cx="1266939" cy="31948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End</a:t>
              </a:r>
              <a:endParaRPr lang="en-US" sz="1200" dirty="0"/>
            </a:p>
          </p:txBody>
        </p:sp>
        <p:sp>
          <p:nvSpPr>
            <p:cNvPr id="58" name="TextBox 57"/>
            <p:cNvSpPr txBox="1"/>
            <p:nvPr/>
          </p:nvSpPr>
          <p:spPr>
            <a:xfrm>
              <a:off x="9408432" y="4325788"/>
              <a:ext cx="386503" cy="246221"/>
            </a:xfrm>
            <a:prstGeom prst="rect">
              <a:avLst/>
            </a:prstGeom>
            <a:noFill/>
          </p:spPr>
          <p:txBody>
            <a:bodyPr wrap="square" rtlCol="0">
              <a:spAutoFit/>
            </a:bodyPr>
            <a:lstStyle/>
            <a:p>
              <a:r>
                <a:rPr lang="en-US" sz="1000" dirty="0" smtClean="0"/>
                <a:t>Yes</a:t>
              </a:r>
              <a:endParaRPr lang="en-US" sz="1000" dirty="0"/>
            </a:p>
          </p:txBody>
        </p:sp>
        <p:sp>
          <p:nvSpPr>
            <p:cNvPr id="59" name="TextBox 58"/>
            <p:cNvSpPr txBox="1"/>
            <p:nvPr/>
          </p:nvSpPr>
          <p:spPr>
            <a:xfrm>
              <a:off x="9427505" y="5028069"/>
              <a:ext cx="510438" cy="246221"/>
            </a:xfrm>
            <a:prstGeom prst="rect">
              <a:avLst/>
            </a:prstGeom>
            <a:noFill/>
          </p:spPr>
          <p:txBody>
            <a:bodyPr wrap="square" rtlCol="0">
              <a:spAutoFit/>
            </a:bodyPr>
            <a:lstStyle/>
            <a:p>
              <a:r>
                <a:rPr lang="en-US" sz="1000" dirty="0" smtClean="0"/>
                <a:t>No</a:t>
              </a:r>
              <a:endParaRPr lang="en-US" sz="1000" dirty="0"/>
            </a:p>
          </p:txBody>
        </p:sp>
        <p:cxnSp>
          <p:nvCxnSpPr>
            <p:cNvPr id="60" name="Straight Arrow Connector 59"/>
            <p:cNvCxnSpPr/>
            <p:nvPr/>
          </p:nvCxnSpPr>
          <p:spPr>
            <a:xfrm>
              <a:off x="8716182" y="5118130"/>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8760267" y="6119377"/>
              <a:ext cx="0" cy="33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Flowchart: Process 61"/>
            <p:cNvSpPr/>
            <p:nvPr/>
          </p:nvSpPr>
          <p:spPr>
            <a:xfrm>
              <a:off x="10474328" y="4439800"/>
              <a:ext cx="1090670" cy="72711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Membership</a:t>
              </a:r>
            </a:p>
            <a:p>
              <a:pPr algn="ctr"/>
              <a:r>
                <a:rPr lang="en-US" sz="1000" dirty="0" smtClean="0"/>
                <a:t>Committee for</a:t>
              </a:r>
            </a:p>
            <a:p>
              <a:pPr algn="ctr"/>
              <a:r>
                <a:rPr lang="en-US" sz="1000" dirty="0" smtClean="0"/>
                <a:t>Review</a:t>
              </a:r>
            </a:p>
          </p:txBody>
        </p:sp>
        <p:cxnSp>
          <p:nvCxnSpPr>
            <p:cNvPr id="63" name="Straight Arrow Connector 62"/>
            <p:cNvCxnSpPr>
              <a:stCxn id="24" idx="3"/>
              <a:endCxn id="62" idx="1"/>
            </p:cNvCxnSpPr>
            <p:nvPr/>
          </p:nvCxnSpPr>
          <p:spPr>
            <a:xfrm flipV="1">
              <a:off x="9448804" y="4803359"/>
              <a:ext cx="1025524" cy="5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
        <p:nvSpPr>
          <p:cNvPr id="67" name="Title 1"/>
          <p:cNvSpPr txBox="1">
            <a:spLocks/>
          </p:cNvSpPr>
          <p:nvPr/>
        </p:nvSpPr>
        <p:spPr>
          <a:xfrm>
            <a:off x="1717589" y="-1307799"/>
            <a:ext cx="9144000" cy="23876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smtClean="0"/>
              <a:t>Roswell Rotary Club</a:t>
            </a:r>
            <a:br>
              <a:rPr lang="en-US" sz="2400" b="1" smtClean="0"/>
            </a:br>
            <a:r>
              <a:rPr lang="en-US" sz="2400" b="1" smtClean="0"/>
              <a:t>New Membership Process</a:t>
            </a:r>
            <a:endParaRPr lang="en-US" sz="2400" b="1" dirty="0"/>
          </a:p>
        </p:txBody>
      </p:sp>
      <p:pic>
        <p:nvPicPr>
          <p:cNvPr id="68" name="Picture 6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spTree>
    <p:extLst>
      <p:ext uri="{BB962C8B-B14F-4D97-AF65-F5344CB8AC3E}">
        <p14:creationId xmlns:p14="http://schemas.microsoft.com/office/powerpoint/2010/main" val="1522200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113279" y="2011680"/>
            <a:ext cx="9738409" cy="4516221"/>
          </a:xfrm>
        </p:spPr>
        <p:txBody>
          <a:bodyPr>
            <a:normAutofit/>
          </a:bodyPr>
          <a:lstStyle/>
          <a:p>
            <a:pPr algn="l"/>
            <a:r>
              <a:rPr lang="en-US" sz="4000" u="sng" dirty="0" smtClean="0">
                <a:latin typeface="Calibri" panose="020F0502020204030204" pitchFamily="34" charset="0"/>
              </a:rPr>
              <a:t>Highlights of the New Membership Process</a:t>
            </a:r>
          </a:p>
          <a:p>
            <a:pPr algn="l"/>
            <a:r>
              <a:rPr lang="en-US" sz="2400" dirty="0" smtClean="0">
                <a:latin typeface="Calibri" panose="020F0502020204030204" pitchFamily="34" charset="0"/>
              </a:rPr>
              <a:t>The New Process was reviewed and approved by the full Board on December 10, 2015.  The committee met multiple times to determine the design. Multiple resources were consulted such as Rotary International, models of other successful Clubs in our district and the wisdom of Roswell Rotarians with a combined 100+ years of membership. </a:t>
            </a:r>
          </a:p>
          <a:p>
            <a:pPr algn="l"/>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1068395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1849120" y="1351281"/>
            <a:ext cx="10139680" cy="5669004"/>
          </a:xfrm>
        </p:spPr>
        <p:txBody>
          <a:bodyPr>
            <a:normAutofit/>
          </a:bodyPr>
          <a:lstStyle/>
          <a:p>
            <a:pPr algn="l"/>
            <a:r>
              <a:rPr lang="en-US" sz="3200" u="sng" dirty="0" smtClean="0">
                <a:latin typeface="Calibri" panose="020F0502020204030204" pitchFamily="34" charset="0"/>
              </a:rPr>
              <a:t>New Membership Process Outline</a:t>
            </a:r>
            <a:br>
              <a:rPr lang="en-US" sz="3200" u="sng" dirty="0" smtClean="0">
                <a:latin typeface="Calibri" panose="020F0502020204030204" pitchFamily="34" charset="0"/>
              </a:rPr>
            </a:br>
            <a:endParaRPr lang="en-US" sz="3200" u="sng" dirty="0" smtClean="0">
              <a:latin typeface="Calibri" panose="020F0502020204030204" pitchFamily="34" charset="0"/>
            </a:endParaRPr>
          </a:p>
          <a:p>
            <a:pPr marL="342900" indent="-342900">
              <a:buFont typeface="Arial" panose="020B0604020202020204" pitchFamily="34" charset="0"/>
              <a:buChar char="•"/>
            </a:pPr>
            <a:r>
              <a:rPr lang="en-US" sz="2000" dirty="0" smtClean="0">
                <a:latin typeface="Calibri" panose="020F0502020204030204" pitchFamily="34" charset="0"/>
              </a:rPr>
              <a:t>The </a:t>
            </a:r>
            <a:r>
              <a:rPr lang="en-US" sz="2000" dirty="0">
                <a:latin typeface="Calibri" panose="020F0502020204030204" pitchFamily="34" charset="0"/>
              </a:rPr>
              <a:t>Membership Application was redesigned and is now called the </a:t>
            </a:r>
            <a:r>
              <a:rPr lang="en-US" sz="2000" i="1" dirty="0" smtClean="0">
                <a:solidFill>
                  <a:srgbClr val="0070C0"/>
                </a:solidFill>
                <a:latin typeface="Calibri" panose="020F0502020204030204" pitchFamily="34" charset="0"/>
              </a:rPr>
              <a:t>Membership </a:t>
            </a:r>
            <a:r>
              <a:rPr lang="en-US" sz="2000" i="1" dirty="0">
                <a:solidFill>
                  <a:srgbClr val="0070C0"/>
                </a:solidFill>
                <a:latin typeface="Calibri" panose="020F0502020204030204" pitchFamily="34" charset="0"/>
              </a:rPr>
              <a:t>Recommendation Form</a:t>
            </a:r>
            <a:r>
              <a:rPr lang="en-US" sz="2000" i="1" dirty="0">
                <a:latin typeface="Calibri" panose="020F0502020204030204" pitchFamily="34" charset="0"/>
              </a:rPr>
              <a:t>. </a:t>
            </a:r>
            <a:r>
              <a:rPr lang="en-US" sz="2000" dirty="0">
                <a:latin typeface="Calibri" panose="020F0502020204030204" pitchFamily="34" charset="0"/>
              </a:rPr>
              <a:t>This is to be fully completed by the </a:t>
            </a:r>
            <a:r>
              <a:rPr lang="en-US" sz="2000" u="sng" dirty="0" smtClean="0">
                <a:latin typeface="Calibri" panose="020F0502020204030204" pitchFamily="34" charset="0"/>
              </a:rPr>
              <a:t>Sponsor</a:t>
            </a:r>
            <a:endParaRPr lang="en-US" sz="2000" i="1" dirty="0">
              <a:latin typeface="Calibri" panose="020F0502020204030204" pitchFamily="34" charset="0"/>
            </a:endParaRPr>
          </a:p>
          <a:p>
            <a:pPr marL="342900" indent="-342900" algn="l">
              <a:buFont typeface="Arial" panose="020B0604020202020204" pitchFamily="34" charset="0"/>
              <a:buChar char="•"/>
            </a:pPr>
            <a:r>
              <a:rPr lang="en-US" sz="2000" dirty="0" smtClean="0">
                <a:latin typeface="Calibri" panose="020F0502020204030204" pitchFamily="34" charset="0"/>
              </a:rPr>
              <a:t>A Sponsor must have </a:t>
            </a:r>
            <a:r>
              <a:rPr lang="en-US" sz="2000" u="sng" dirty="0" smtClean="0">
                <a:latin typeface="Calibri" panose="020F0502020204030204" pitchFamily="34" charset="0"/>
              </a:rPr>
              <a:t>at least two (2) years membership </a:t>
            </a:r>
            <a:r>
              <a:rPr lang="en-US" sz="2000" dirty="0" smtClean="0">
                <a:latin typeface="Calibri" panose="020F0502020204030204" pitchFamily="34" charset="0"/>
              </a:rPr>
              <a:t>in Roswell Rotary.</a:t>
            </a:r>
          </a:p>
          <a:p>
            <a:pPr marL="342900" indent="-342900" algn="l">
              <a:buFont typeface="Arial" panose="020B0604020202020204" pitchFamily="34" charset="0"/>
              <a:buChar char="•"/>
            </a:pPr>
            <a:r>
              <a:rPr lang="en-US" sz="2000" dirty="0" smtClean="0">
                <a:latin typeface="Calibri" panose="020F0502020204030204" pitchFamily="34" charset="0"/>
              </a:rPr>
              <a:t>The Sponsorship role takes on a heightened level of responsibility and communication</a:t>
            </a:r>
          </a:p>
          <a:p>
            <a:pPr marL="800100" lvl="1" indent="-342900" algn="l">
              <a:buFont typeface="Wingdings" panose="05000000000000000000" pitchFamily="2" charset="2"/>
              <a:buChar char="q"/>
            </a:pPr>
            <a:r>
              <a:rPr lang="en-US" sz="2000" dirty="0" smtClean="0">
                <a:latin typeface="Calibri" panose="020F0502020204030204" pitchFamily="34" charset="0"/>
              </a:rPr>
              <a:t>It’s a shepherding mentality</a:t>
            </a:r>
          </a:p>
          <a:p>
            <a:pPr marL="800100" lvl="1" indent="-342900" algn="l">
              <a:buFont typeface="Wingdings" panose="05000000000000000000" pitchFamily="2" charset="2"/>
              <a:buChar char="q"/>
            </a:pPr>
            <a:r>
              <a:rPr lang="en-US" sz="2000" dirty="0" smtClean="0">
                <a:latin typeface="Calibri" panose="020F0502020204030204" pitchFamily="34" charset="0"/>
              </a:rPr>
              <a:t>Utilizes the guidelines set out by the Club in identifying prospects</a:t>
            </a:r>
          </a:p>
          <a:p>
            <a:pPr marL="800100" lvl="1" indent="-342900" algn="l">
              <a:buFont typeface="Wingdings" panose="05000000000000000000" pitchFamily="2" charset="2"/>
              <a:buChar char="q"/>
            </a:pPr>
            <a:r>
              <a:rPr lang="en-US" sz="2000" dirty="0" smtClean="0">
                <a:latin typeface="Calibri" panose="020F0502020204030204" pitchFamily="34" charset="0"/>
              </a:rPr>
              <a:t>Educates on the ideals of Rotary</a:t>
            </a:r>
          </a:p>
          <a:p>
            <a:pPr marL="800100" lvl="1" indent="-342900" algn="l">
              <a:buFont typeface="Wingdings" panose="05000000000000000000" pitchFamily="2" charset="2"/>
              <a:buChar char="q"/>
            </a:pPr>
            <a:r>
              <a:rPr lang="en-US" sz="2000" dirty="0" smtClean="0">
                <a:latin typeface="Calibri" panose="020F0502020204030204" pitchFamily="34" charset="0"/>
              </a:rPr>
              <a:t>Explains the attendance &amp; financial commitments</a:t>
            </a:r>
          </a:p>
          <a:p>
            <a:pPr marL="800100" lvl="1" indent="-342900" algn="l">
              <a:buFont typeface="Wingdings" panose="05000000000000000000" pitchFamily="2" charset="2"/>
              <a:buChar char="q"/>
            </a:pPr>
            <a:r>
              <a:rPr lang="en-US" sz="2000" dirty="0" smtClean="0">
                <a:latin typeface="Calibri" panose="020F0502020204030204" pitchFamily="34" charset="0"/>
              </a:rPr>
              <a:t>Explains the Red Badge Program</a:t>
            </a:r>
          </a:p>
          <a:p>
            <a:pPr marL="800100" lvl="1" indent="-342900" algn="l">
              <a:buFont typeface="Wingdings" panose="05000000000000000000" pitchFamily="2" charset="2"/>
              <a:buChar char="q"/>
            </a:pPr>
            <a:r>
              <a:rPr lang="en-US" sz="2000" dirty="0" smtClean="0">
                <a:latin typeface="Calibri" panose="020F0502020204030204" pitchFamily="34" charset="0"/>
              </a:rPr>
              <a:t>Completes a </a:t>
            </a:r>
            <a:r>
              <a:rPr lang="en-US" sz="2000" i="1" dirty="0" smtClean="0">
                <a:latin typeface="Calibri" panose="020F0502020204030204" pitchFamily="34" charset="0"/>
              </a:rPr>
              <a:t>Letter of Endorsement</a:t>
            </a:r>
          </a:p>
          <a:p>
            <a:pPr marL="800100" lvl="1" indent="-342900" algn="l">
              <a:buFont typeface="Wingdings" panose="05000000000000000000" pitchFamily="2" charset="2"/>
              <a:buChar char="q"/>
            </a:pPr>
            <a:endParaRPr lang="en-US" dirty="0" smtClean="0"/>
          </a:p>
          <a:p>
            <a:pPr marL="800100" lvl="1" indent="-342900" algn="l">
              <a:buFont typeface="Wingdings" panose="05000000000000000000" pitchFamily="2" charset="2"/>
              <a:buChar char="q"/>
            </a:pPr>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331495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189" y="-1460199"/>
            <a:ext cx="9144000" cy="2387600"/>
          </a:xfrm>
        </p:spPr>
        <p:txBody>
          <a:bodyPr>
            <a:normAutofit/>
          </a:bodyPr>
          <a:lstStyle/>
          <a:p>
            <a:r>
              <a:rPr lang="en-US" sz="2400" b="1" dirty="0" smtClean="0"/>
              <a:t>Roswell Rotary Club</a:t>
            </a:r>
            <a:br>
              <a:rPr lang="en-US" sz="2400" b="1" dirty="0" smtClean="0"/>
            </a:br>
            <a:r>
              <a:rPr lang="en-US" sz="2400" b="1" dirty="0" smtClean="0"/>
              <a:t>New Membership Process</a:t>
            </a:r>
            <a:endParaRPr lang="en-US" sz="2400" b="1" dirty="0"/>
          </a:p>
        </p:txBody>
      </p:sp>
      <p:sp>
        <p:nvSpPr>
          <p:cNvPr id="3" name="Subtitle 2"/>
          <p:cNvSpPr>
            <a:spLocks noGrp="1"/>
          </p:cNvSpPr>
          <p:nvPr>
            <p:ph type="subTitle" idx="1"/>
          </p:nvPr>
        </p:nvSpPr>
        <p:spPr>
          <a:xfrm>
            <a:off x="2296160" y="1480210"/>
            <a:ext cx="9144000" cy="5047691"/>
          </a:xfrm>
        </p:spPr>
        <p:txBody>
          <a:bodyPr>
            <a:normAutofit/>
          </a:bodyPr>
          <a:lstStyle/>
          <a:p>
            <a:r>
              <a:rPr lang="en-US" sz="3200" u="sng" dirty="0">
                <a:latin typeface="Calibri" panose="020F0502020204030204" pitchFamily="34" charset="0"/>
              </a:rPr>
              <a:t>New Membership Process </a:t>
            </a:r>
            <a:r>
              <a:rPr lang="en-US" sz="3200" u="sng" dirty="0" smtClean="0">
                <a:latin typeface="Calibri" panose="020F0502020204030204" pitchFamily="34" charset="0"/>
              </a:rPr>
              <a:t>Outline (Continued)</a:t>
            </a:r>
            <a:endParaRPr lang="en-US" sz="3200" u="sng" dirty="0">
              <a:latin typeface="Calibri" panose="020F0502020204030204" pitchFamily="34" charset="0"/>
            </a:endParaRPr>
          </a:p>
          <a:p>
            <a:pPr algn="l"/>
            <a:endParaRPr lang="en-US" i="1" dirty="0">
              <a:latin typeface="Calibri" panose="020F0502020204030204" pitchFamily="34" charset="0"/>
            </a:endParaRPr>
          </a:p>
          <a:p>
            <a:pPr marL="342900" indent="-342900" algn="l">
              <a:buFont typeface="Arial" panose="020B0604020202020204" pitchFamily="34" charset="0"/>
              <a:buChar char="•"/>
            </a:pPr>
            <a:r>
              <a:rPr lang="en-US" sz="2000" dirty="0" smtClean="0">
                <a:latin typeface="Calibri" panose="020F0502020204030204" pitchFamily="34" charset="0"/>
              </a:rPr>
              <a:t>Over a series of visits the Sponsor introduces the Proposed Member to as many members as possible. This should include Board and membership committee members</a:t>
            </a:r>
          </a:p>
          <a:p>
            <a:pPr marL="342900" indent="-342900" algn="l">
              <a:buFont typeface="Arial" panose="020B0604020202020204" pitchFamily="34" charset="0"/>
              <a:buChar char="•"/>
            </a:pPr>
            <a:r>
              <a:rPr lang="en-US" sz="2000" dirty="0" smtClean="0">
                <a:latin typeface="Calibri" panose="020F0502020204030204" pitchFamily="34" charset="0"/>
              </a:rPr>
              <a:t>The Sponsor completes and submits the Proposed Membership Recommendation Form to the Membership Director. In addition to the Form the following are required:</a:t>
            </a:r>
          </a:p>
          <a:p>
            <a:pPr marL="800100" lvl="1" indent="-342900" algn="l">
              <a:buFont typeface="Wingdings" panose="05000000000000000000" pitchFamily="2" charset="2"/>
              <a:buChar char="q"/>
            </a:pPr>
            <a:r>
              <a:rPr lang="en-US" sz="2000" dirty="0" smtClean="0">
                <a:latin typeface="Calibri" panose="020F0502020204030204" pitchFamily="34" charset="0"/>
              </a:rPr>
              <a:t>Sponsor’s Letter of Endorsement</a:t>
            </a:r>
          </a:p>
          <a:p>
            <a:pPr marL="800100" lvl="1" indent="-342900" algn="l">
              <a:buFont typeface="Wingdings" panose="05000000000000000000" pitchFamily="2" charset="2"/>
              <a:buChar char="q"/>
            </a:pPr>
            <a:r>
              <a:rPr lang="en-US" sz="2000" dirty="0" smtClean="0">
                <a:latin typeface="Calibri" panose="020F0502020204030204" pitchFamily="34" charset="0"/>
              </a:rPr>
              <a:t>Proposed Member’s Letter of Intent</a:t>
            </a:r>
          </a:p>
          <a:p>
            <a:pPr marL="800100" lvl="1" indent="-342900" algn="l">
              <a:buFont typeface="Wingdings" panose="05000000000000000000" pitchFamily="2" charset="2"/>
              <a:buChar char="q"/>
            </a:pPr>
            <a:r>
              <a:rPr lang="en-US" sz="2000" dirty="0" smtClean="0">
                <a:latin typeface="Calibri" panose="020F0502020204030204" pitchFamily="34" charset="0"/>
              </a:rPr>
              <a:t>Two (2) additional letters of recommendation for Roswell Rotarians</a:t>
            </a:r>
            <a:endParaRPr lang="en-US" sz="2000" i="1" dirty="0" smtClean="0">
              <a:latin typeface="Calibri" panose="020F0502020204030204" pitchFamily="34" charset="0"/>
            </a:endParaRPr>
          </a:p>
          <a:p>
            <a:pPr marL="800100" lvl="1" indent="-342900" algn="l">
              <a:buFont typeface="Wingdings" panose="05000000000000000000" pitchFamily="2" charset="2"/>
              <a:buChar char="q"/>
            </a:pPr>
            <a:endParaRPr lang="en-US" dirty="0" smtClean="0"/>
          </a:p>
          <a:p>
            <a:pPr marL="800100" lvl="1" indent="-342900" algn="l">
              <a:buFont typeface="Wingdings" panose="05000000000000000000" pitchFamily="2" charset="2"/>
              <a:buChar char="q"/>
            </a:pPr>
            <a:endParaRPr lang="en-US" dirty="0" smtClean="0"/>
          </a:p>
          <a:p>
            <a:pPr algn="l"/>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203" y="209164"/>
            <a:ext cx="962797" cy="1001798"/>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4881" y="374591"/>
            <a:ext cx="1646808" cy="1105619"/>
          </a:xfrm>
          <a:prstGeom prst="rect">
            <a:avLst/>
          </a:prstGeom>
          <a:ln>
            <a:solidFill>
              <a:schemeClr val="accent1"/>
            </a:solidFill>
          </a:ln>
        </p:spPr>
      </p:pic>
    </p:spTree>
    <p:extLst>
      <p:ext uri="{BB962C8B-B14F-4D97-AF65-F5344CB8AC3E}">
        <p14:creationId xmlns:p14="http://schemas.microsoft.com/office/powerpoint/2010/main" val="3491356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177</TotalTime>
  <Words>684</Words>
  <Application>Microsoft Office PowerPoint</Application>
  <PresentationFormat>Widescreen</PresentationFormat>
  <Paragraphs>161</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Wisp</vt:lpstr>
      <vt:lpstr>PowerPoint Presentation</vt:lpstr>
      <vt:lpstr>Roswell Rotary Club New Membership Process</vt:lpstr>
      <vt:lpstr>Roswell Rotary Club New Membership Process</vt:lpstr>
      <vt:lpstr>Roswell Rotary Club New Membership Process</vt:lpstr>
      <vt:lpstr>Roswell Rotary Club New Membership Process</vt:lpstr>
      <vt:lpstr> </vt:lpstr>
      <vt:lpstr>Roswell Rotary Club New Membership Process</vt:lpstr>
      <vt:lpstr>Roswell Rotary Club New Membership Process</vt:lpstr>
      <vt:lpstr>Roswell Rotary Club New Membership Process</vt:lpstr>
      <vt:lpstr>Roswell Rotary Club New Membership Process</vt:lpstr>
      <vt:lpstr>Roswell Rotary Club New Membership Process</vt:lpstr>
      <vt:lpstr>Roswell Rotary Club New Membership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Roswell Rotary Club New Membership Process</dc:title>
  <dc:creator>David Wash</dc:creator>
  <cp:lastModifiedBy>Jim Coyle</cp:lastModifiedBy>
  <cp:revision>24</cp:revision>
  <dcterms:created xsi:type="dcterms:W3CDTF">2015-12-31T15:18:32Z</dcterms:created>
  <dcterms:modified xsi:type="dcterms:W3CDTF">2016-01-27T20:45:33Z</dcterms:modified>
</cp:coreProperties>
</file>